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5" r:id="rId2"/>
    <p:sldId id="294" r:id="rId3"/>
    <p:sldId id="266" r:id="rId4"/>
    <p:sldId id="301" r:id="rId5"/>
    <p:sldId id="293" r:id="rId6"/>
    <p:sldId id="296" r:id="rId7"/>
    <p:sldId id="297" r:id="rId8"/>
    <p:sldId id="299" r:id="rId9"/>
    <p:sldId id="300" r:id="rId10"/>
    <p:sldId id="306" r:id="rId11"/>
    <p:sldId id="307" r:id="rId12"/>
    <p:sldId id="274" r:id="rId13"/>
    <p:sldId id="308" r:id="rId14"/>
    <p:sldId id="309" r:id="rId15"/>
    <p:sldId id="275" r:id="rId16"/>
    <p:sldId id="277" r:id="rId17"/>
    <p:sldId id="279" r:id="rId18"/>
    <p:sldId id="303" r:id="rId19"/>
    <p:sldId id="304" r:id="rId20"/>
    <p:sldId id="305" r:id="rId21"/>
    <p:sldId id="310" r:id="rId22"/>
    <p:sldId id="282" r:id="rId23"/>
    <p:sldId id="283" r:id="rId24"/>
    <p:sldId id="284" r:id="rId25"/>
    <p:sldId id="290" r:id="rId26"/>
    <p:sldId id="302" r:id="rId27"/>
  </p:sldIdLst>
  <p:sldSz cx="24384000" cy="13716000"/>
  <p:notesSz cx="7559675" cy="1069181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0B4"/>
    <a:srgbClr val="E95367"/>
    <a:srgbClr val="E9530A"/>
    <a:srgbClr val="0390A4"/>
    <a:srgbClr val="EE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7"/>
    <p:restoredTop sz="94227" autoAdjust="0"/>
  </p:normalViewPr>
  <p:slideViewPr>
    <p:cSldViewPr snapToGrid="0" snapToObjects="1">
      <p:cViewPr>
        <p:scale>
          <a:sx n="37" d="100"/>
          <a:sy n="37" d="100"/>
        </p:scale>
        <p:origin x="1632" y="26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1E81A-66C6-1641-A679-3FCD561BF110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2BD2D-43DA-ED4E-9CA8-579EC7F0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35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CADBB-7CA0-42D5-8489-EDBFA9CFF017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061CC-52CE-41D3-85E2-C0BE3F4C1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31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CDD0E309-6F8E-B846-A649-AEF9CB7CBDB3}" type="slidenum">
              <a:rPr lang="ru-RU" altLang="ru-RU" sz="1400"/>
              <a:pPr>
                <a:spcBef>
                  <a:spcPct val="0"/>
                </a:spcBef>
              </a:pPr>
              <a:t>12</a:t>
            </a:fld>
            <a:endParaRPr lang="ru-RU" altLang="ru-RU" sz="1400"/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19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28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91B855BB-B4DD-5543-A81D-ABA8C6E6653D}" type="slidenum">
              <a:rPr lang="ru-RU" altLang="ru-RU" sz="1400"/>
              <a:pPr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9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AA71B9C4-3E3B-E446-839E-4D7028A739E8}" type="slidenum">
              <a:rPr lang="ru-RU" altLang="ru-RU" sz="1400"/>
              <a:pPr>
                <a:spcBef>
                  <a:spcPct val="0"/>
                </a:spcBef>
              </a:pPr>
              <a:t>16</a:t>
            </a:fld>
            <a:endParaRPr lang="ru-RU" altLang="ru-RU" sz="1400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19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473013FF-CE98-214D-8D38-7939B8FB89DB}" type="slidenum">
              <a:rPr lang="ru-RU" altLang="ru-RU" sz="1400"/>
              <a:pPr>
                <a:spcBef>
                  <a:spcPct val="0"/>
                </a:spcBef>
              </a:pPr>
              <a:t>17</a:t>
            </a:fld>
            <a:endParaRPr lang="ru-RU" altLang="ru-RU" sz="1400"/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9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5CF6DC22-93A1-2545-B2ED-ADD672EC3F8B}" type="slidenum">
              <a:rPr lang="ru-RU" altLang="ru-RU" sz="1400"/>
              <a:pPr>
                <a:spcBef>
                  <a:spcPct val="0"/>
                </a:spcBef>
              </a:pPr>
              <a:t>18</a:t>
            </a:fld>
            <a:endParaRPr lang="ru-RU" altLang="ru-RU" sz="1400"/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74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BCBA18E4-2667-C241-98F7-AE1BDDC46936}" type="slidenum">
              <a:rPr lang="ru-RU" altLang="ru-RU" sz="1400"/>
              <a:pPr>
                <a:spcBef>
                  <a:spcPct val="0"/>
                </a:spcBef>
              </a:pPr>
              <a:t>19</a:t>
            </a:fld>
            <a:endParaRPr lang="ru-RU" altLang="ru-RU" sz="1400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33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AAF647DD-214B-0348-8CD9-2BDC26909075}" type="slidenum">
              <a:rPr lang="ru-RU" altLang="ru-RU" sz="1400"/>
              <a:pPr>
                <a:spcBef>
                  <a:spcPct val="0"/>
                </a:spcBef>
              </a:pPr>
              <a:t>20</a:t>
            </a:fld>
            <a:endParaRPr lang="ru-RU" altLang="ru-RU" sz="140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81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885A4671-BF20-554F-8AAF-F8C38DAA58A2}" type="slidenum">
              <a:rPr lang="ru-RU" altLang="ru-RU" sz="1400"/>
              <a:pPr>
                <a:spcBef>
                  <a:spcPct val="0"/>
                </a:spcBef>
              </a:pPr>
              <a:t>22</a:t>
            </a:fld>
            <a:endParaRPr lang="ru-RU" altLang="ru-RU" sz="1400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61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51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BA46C4F8-5F83-3644-BC0F-05008E21A4F3}" type="slidenum">
              <a:rPr lang="ru-RU" altLang="ru-RU" sz="1400"/>
              <a:pPr>
                <a:spcBef>
                  <a:spcPct val="0"/>
                </a:spcBef>
              </a:pPr>
              <a:t>23</a:t>
            </a:fld>
            <a:endParaRPr lang="ru-RU" altLang="ru-RU" sz="1400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B18CA024-6D6E-744F-99AB-AFABDB3C8A1D}" type="slidenum">
              <a:rPr lang="ru-RU" altLang="ru-RU" sz="1400"/>
              <a:pPr>
                <a:spcBef>
                  <a:spcPct val="0"/>
                </a:spcBef>
              </a:pPr>
              <a:t>24</a:t>
            </a:fld>
            <a:endParaRPr lang="ru-RU" altLang="ru-RU" sz="1400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>
                <a:latin typeface="Times New Roman" charset="0"/>
              </a:rPr>
              <a:t>Кому чего</a:t>
            </a:r>
          </a:p>
        </p:txBody>
      </p:sp>
    </p:spTree>
    <p:extLst>
      <p:ext uri="{BB962C8B-B14F-4D97-AF65-F5344CB8AC3E}">
        <p14:creationId xmlns:p14="http://schemas.microsoft.com/office/powerpoint/2010/main" val="190563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1BC23C5A-450A-244D-891B-FF6C287E0F92}" type="slidenum">
              <a:rPr lang="ru-RU" altLang="ru-RU" sz="1400"/>
              <a:pPr>
                <a:spcBef>
                  <a:spcPct val="0"/>
                </a:spcBef>
              </a:pPr>
              <a:t>25</a:t>
            </a:fld>
            <a:endParaRPr lang="ru-RU" altLang="ru-RU" sz="1400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ru-RU" alt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89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7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C1690C11-1FE7-7945-8E53-78B342B02F4C}" type="slidenum">
              <a:rPr lang="ru-RU" altLang="ru-RU" sz="140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88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23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6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80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100BB-9288-48C1-8083-9D80867B411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778040" y="7903440"/>
            <a:ext cx="2082780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50600" y="707400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450600" y="790344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778040" y="790344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pic>
        <p:nvPicPr>
          <p:cNvPr id="34" name="Изображение 33"/>
          <p:cNvPicPr/>
          <p:nvPr/>
        </p:nvPicPr>
        <p:blipFill>
          <a:blip r:embed="rId2" cstate="print"/>
          <a:stretch/>
        </p:blipFill>
        <p:spPr>
          <a:xfrm>
            <a:off x="11197080" y="7073640"/>
            <a:ext cx="1989360" cy="1587240"/>
          </a:xfrm>
          <a:prstGeom prst="rect">
            <a:avLst/>
          </a:prstGeom>
          <a:ln>
            <a:noFill/>
          </a:ln>
        </p:spPr>
      </p:pic>
      <p:pic>
        <p:nvPicPr>
          <p:cNvPr id="35" name="Изображение 34"/>
          <p:cNvPicPr/>
          <p:nvPr/>
        </p:nvPicPr>
        <p:blipFill>
          <a:blip r:embed="rId2" cstate="print"/>
          <a:stretch/>
        </p:blipFill>
        <p:spPr>
          <a:xfrm>
            <a:off x="11197080" y="7073640"/>
            <a:ext cx="1989360" cy="158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колонтитул для презентации 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3040349" y="12962284"/>
            <a:ext cx="960106" cy="520452"/>
          </a:xfrm>
          <a:prstGeom prst="rect">
            <a:avLst/>
          </a:prstGeom>
          <a:ln/>
        </p:spPr>
        <p:txBody>
          <a:bodyPr/>
          <a:lstStyle>
            <a:lvl1pPr algn="ctr">
              <a:defRPr sz="200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D12A6768-7690-43B5-A332-E051EEB68E4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2402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08">
          <p15:clr>
            <a:srgbClr val="FBAE40"/>
          </p15:clr>
        </p15:guide>
        <p15:guide id="4" orient="horz" pos="4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31D8B61D-C393-9E4D-8B5E-2DD5FEFD3E64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69D96F-6FD8-B745-8570-5A56472B0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69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_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365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1016388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50600" y="7074000"/>
            <a:ext cx="1016388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778040" y="2298600"/>
            <a:ext cx="20827800" cy="21546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778040" y="790344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450600" y="7074000"/>
            <a:ext cx="1016388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10163880" cy="1587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50600" y="707400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50600" y="790344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50600" y="7074000"/>
            <a:ext cx="1016388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778040" y="7903440"/>
            <a:ext cx="20827800" cy="75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0" tIns="0" rIns="0" bIns="0" anchor="b"/>
          <a:lstStyle/>
          <a:p>
            <a:pPr algn="ctr">
              <a:lnSpc>
                <a:spcPct val="100000"/>
              </a:lnSpc>
            </a:pPr>
            <a:r>
              <a:rPr lang="ru-RU" sz="11200" strike="noStrike">
                <a:latin typeface="Helvetica Light"/>
                <a:ea typeface="Helvetica Light"/>
              </a:rPr>
              <a:t>Текст заголовка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4400" strike="noStrike">
                <a:latin typeface="Helvetica Light"/>
                <a:ea typeface="Helvetica Light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4400" strike="noStrike">
                <a:latin typeface="Helvetica Light"/>
                <a:ea typeface="Helvetica Light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4400" strike="noStrike">
                <a:latin typeface="Helvetica Light"/>
                <a:ea typeface="Helvetica Light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4400" strike="noStrike">
                <a:latin typeface="Helvetica Light"/>
                <a:ea typeface="Helvetica Light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4400" strike="noStrike">
                <a:latin typeface="Helvetica Light"/>
                <a:ea typeface="Helvetica Light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4400" strike="noStrike">
                <a:latin typeface="Helvetica Light"/>
                <a:ea typeface="Helvetica Light"/>
              </a:rPr>
              <a:t>Шестой уровень структуры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4400" strike="noStrike">
                <a:latin typeface="Helvetica Light"/>
                <a:ea typeface="Helvetica Light"/>
              </a:rPr>
              <a:t>Седьмой уровень структурыУровень текста 1</a:t>
            </a:r>
            <a:endParaRPr/>
          </a:p>
          <a:p>
            <a:pPr algn="ctr"/>
            <a:r>
              <a:rPr lang="ru-RU" sz="4400" strike="noStrike">
                <a:latin typeface="Helvetica Light"/>
                <a:ea typeface="Helvetica Light"/>
              </a:rPr>
              <a:t>Уровень текста 2</a:t>
            </a:r>
            <a:endParaRPr/>
          </a:p>
          <a:p>
            <a:pPr algn="ctr"/>
            <a:r>
              <a:rPr lang="ru-RU" sz="4400" strike="noStrike">
                <a:latin typeface="Helvetica Light"/>
                <a:ea typeface="Helvetica Light"/>
              </a:rPr>
              <a:t>Уровень текста 3</a:t>
            </a:r>
            <a:endParaRPr/>
          </a:p>
          <a:p>
            <a:pPr algn="ctr"/>
            <a:r>
              <a:rPr lang="ru-RU" sz="4400" strike="noStrike">
                <a:latin typeface="Helvetica Light"/>
                <a:ea typeface="Helvetica Light"/>
              </a:rPr>
              <a:t>Уровень текста 4</a:t>
            </a:r>
            <a:endParaRPr/>
          </a:p>
          <a:p>
            <a:pPr algn="ctr"/>
            <a:r>
              <a:rPr lang="ru-RU" sz="4400" strike="noStrike">
                <a:latin typeface="Helvetica Light"/>
                <a:ea typeface="Helvetica Light"/>
              </a:rPr>
              <a:t>Уровень текста 5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Relationship Id="rId4" Type="http://schemas.openxmlformats.org/officeDocument/2006/relationships/image" Target="../media/image2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gif"/><Relationship Id="rId10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6" Type="http://schemas.openxmlformats.org/officeDocument/2006/relationships/image" Target="../media/image3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4384000" cy="1189856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38672" y="12214168"/>
            <a:ext cx="14898244" cy="1176238"/>
            <a:chOff x="219222" y="154732"/>
            <a:chExt cx="7449122" cy="588119"/>
          </a:xfrm>
        </p:grpSpPr>
        <p:sp>
          <p:nvSpPr>
            <p:cNvPr id="4" name="TextBox 11"/>
            <p:cNvSpPr txBox="1">
              <a:spLocks noChangeArrowheads="1"/>
            </p:cNvSpPr>
            <p:nvPr/>
          </p:nvSpPr>
          <p:spPr bwMode="auto">
            <a:xfrm>
              <a:off x="2555776" y="204242"/>
              <a:ext cx="5112568" cy="53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Система управления </a:t>
              </a:r>
              <a:endPara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ru-RU" sz="32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бизнес-процессами и эффективностью</a:t>
              </a:r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222" y="154732"/>
              <a:ext cx="2061373" cy="549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2458568" y="254029"/>
              <a:ext cx="25200" cy="43180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48384" y="3137549"/>
            <a:ext cx="8673620" cy="876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1354735" y="12214169"/>
            <a:ext cx="30292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901700" algn="l"/>
              </a:tabLst>
            </a:pPr>
            <a:r>
              <a:rPr lang="en-US" sz="8000" dirty="0" smtClean="0">
                <a:solidFill>
                  <a:srgbClr val="005F9E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201</a:t>
            </a:r>
            <a:r>
              <a:rPr lang="en-US" sz="8000" dirty="0">
                <a:solidFill>
                  <a:srgbClr val="005F9E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" y="0"/>
            <a:ext cx="242905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901700" algn="l"/>
              </a:tabLst>
            </a:pPr>
            <a:r>
              <a:rPr lang="ru-RU" sz="8800" b="1" dirty="0" smtClean="0">
                <a:solidFill>
                  <a:srgbClr val="FFFFFF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Управление эффективностью бизнес-процессов</a:t>
            </a:r>
            <a:endParaRPr lang="en-US" sz="8800" b="1" dirty="0">
              <a:solidFill>
                <a:srgbClr val="FFFFFF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2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8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90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6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84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127" y="337035"/>
            <a:ext cx="4122746" cy="109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794816" y="535626"/>
            <a:ext cx="50400" cy="8636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989232" y="548865"/>
            <a:ext cx="102251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Платформа </a:t>
            </a:r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ELMA</a:t>
            </a:r>
            <a:r>
              <a:rPr lang="ru-RU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Общие сведения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6502622" y="8186084"/>
            <a:ext cx="3024336" cy="4167674"/>
            <a:chOff x="7056276" y="1052736"/>
            <a:chExt cx="1512168" cy="208383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056276" y="2536408"/>
              <a:ext cx="1512168" cy="600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Project</a:t>
              </a:r>
              <a:endParaRPr lang="ru-RU" sz="3600" b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Management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7164288" y="1052736"/>
              <a:ext cx="1296144" cy="1296144"/>
              <a:chOff x="7164288" y="1052736"/>
              <a:chExt cx="1296144" cy="1296144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7164288" y="1052736"/>
                <a:ext cx="1296144" cy="1296144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pic>
            <p:nvPicPr>
              <p:cNvPr id="20" name="Рисунок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60" y="1376808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/>
          <p:cNvGrpSpPr/>
          <p:nvPr/>
        </p:nvGrpSpPr>
        <p:grpSpPr>
          <a:xfrm>
            <a:off x="2926223" y="8197079"/>
            <a:ext cx="2592288" cy="3613676"/>
            <a:chOff x="827584" y="1052736"/>
            <a:chExt cx="1296144" cy="1806838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827584" y="1052736"/>
              <a:ext cx="1296144" cy="1296144"/>
              <a:chOff x="827584" y="1052736"/>
              <a:chExt cx="1296144" cy="1296144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827584" y="1052736"/>
                <a:ext cx="1296144" cy="1296144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pic>
            <p:nvPicPr>
              <p:cNvPr id="25" name="Рисунок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616" y="1340768"/>
                <a:ext cx="720000" cy="720000"/>
              </a:xfrm>
              <a:prstGeom prst="rect">
                <a:avLst/>
              </a:prstGeom>
            </p:spPr>
          </p:pic>
        </p:grpSp>
        <p:sp>
          <p:nvSpPr>
            <p:cNvPr id="23" name="Прямоугольник 22"/>
            <p:cNvSpPr/>
            <p:nvPr/>
          </p:nvSpPr>
          <p:spPr>
            <a:xfrm>
              <a:off x="1165274" y="2536408"/>
              <a:ext cx="527549" cy="323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BPM</a:t>
              </a:r>
              <a:endParaRPr lang="ru-RU" sz="36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320322" y="8197079"/>
            <a:ext cx="2592288" cy="3613676"/>
            <a:chOff x="2411760" y="1052736"/>
            <a:chExt cx="1296144" cy="1806838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2411760" y="1052736"/>
              <a:ext cx="1296144" cy="1296144"/>
              <a:chOff x="2411760" y="1052736"/>
              <a:chExt cx="1296144" cy="1296144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2411760" y="1052736"/>
                <a:ext cx="1296144" cy="1296144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pic>
            <p:nvPicPr>
              <p:cNvPr id="30" name="Рисунок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3832" y="1394808"/>
                <a:ext cx="612000" cy="612000"/>
              </a:xfrm>
              <a:prstGeom prst="rect">
                <a:avLst/>
              </a:prstGeom>
            </p:spPr>
          </p:pic>
        </p:grpSp>
        <p:sp>
          <p:nvSpPr>
            <p:cNvPr id="28" name="Прямоугольник 27"/>
            <p:cNvSpPr/>
            <p:nvPr/>
          </p:nvSpPr>
          <p:spPr>
            <a:xfrm>
              <a:off x="2753832" y="2536408"/>
              <a:ext cx="521457" cy="323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ECM</a:t>
              </a:r>
              <a:endParaRPr lang="ru-RU" sz="36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714422" y="8197079"/>
            <a:ext cx="2592288" cy="3613676"/>
            <a:chOff x="3995936" y="1052736"/>
            <a:chExt cx="1296144" cy="1806838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3995936" y="1052736"/>
              <a:ext cx="1296144" cy="1296144"/>
              <a:chOff x="3995936" y="1052736"/>
              <a:chExt cx="1296144" cy="1296144"/>
            </a:xfrm>
          </p:grpSpPr>
          <p:sp>
            <p:nvSpPr>
              <p:cNvPr id="34" name="Овал 33"/>
              <p:cNvSpPr/>
              <p:nvPr/>
            </p:nvSpPr>
            <p:spPr>
              <a:xfrm>
                <a:off x="3995936" y="1052736"/>
                <a:ext cx="1296144" cy="1296144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pic>
            <p:nvPicPr>
              <p:cNvPr id="35" name="Рисунок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0008" y="1376808"/>
                <a:ext cx="648000" cy="648000"/>
              </a:xfrm>
              <a:prstGeom prst="rect">
                <a:avLst/>
              </a:prstGeom>
            </p:spPr>
          </p:pic>
        </p:grpSp>
        <p:sp>
          <p:nvSpPr>
            <p:cNvPr id="33" name="Прямоугольник 32"/>
            <p:cNvSpPr/>
            <p:nvPr/>
          </p:nvSpPr>
          <p:spPr>
            <a:xfrm>
              <a:off x="4406603" y="2536408"/>
              <a:ext cx="381676" cy="323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KPI</a:t>
              </a:r>
              <a:endParaRPr lang="ru-RU" sz="360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3108522" y="8210095"/>
            <a:ext cx="2592288" cy="3613676"/>
            <a:chOff x="5580112" y="1052736"/>
            <a:chExt cx="1296144" cy="180683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580112" y="1052736"/>
              <a:ext cx="1296144" cy="1296144"/>
              <a:chOff x="5580112" y="1052736"/>
              <a:chExt cx="1296144" cy="1296144"/>
            </a:xfrm>
          </p:grpSpPr>
          <p:sp>
            <p:nvSpPr>
              <p:cNvPr id="39" name="Овал 38"/>
              <p:cNvSpPr/>
              <p:nvPr/>
            </p:nvSpPr>
            <p:spPr>
              <a:xfrm>
                <a:off x="5580112" y="1052736"/>
                <a:ext cx="1296144" cy="1296144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pic>
            <p:nvPicPr>
              <p:cNvPr id="40" name="Рисунок 2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4184" y="1376808"/>
                <a:ext cx="648000" cy="648000"/>
              </a:xfrm>
              <a:prstGeom prst="rect">
                <a:avLst/>
              </a:prstGeom>
            </p:spPr>
          </p:pic>
        </p:grpSp>
        <p:sp>
          <p:nvSpPr>
            <p:cNvPr id="38" name="Прямоугольник 37"/>
            <p:cNvSpPr/>
            <p:nvPr/>
          </p:nvSpPr>
          <p:spPr>
            <a:xfrm>
              <a:off x="5914636" y="2536408"/>
              <a:ext cx="533159" cy="3231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CRM</a:t>
              </a:r>
              <a:endParaRPr lang="ru-RU" sz="3600"/>
            </a:p>
          </p:txBody>
        </p:sp>
      </p:grpSp>
      <p:pic>
        <p:nvPicPr>
          <p:cNvPr id="41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30" y="2268950"/>
            <a:ext cx="3024000" cy="3024000"/>
          </a:xfrm>
          <a:prstGeom prst="rect">
            <a:avLst/>
          </a:prstGeom>
        </p:spPr>
      </p:pic>
      <p:pic>
        <p:nvPicPr>
          <p:cNvPr id="42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72" y="1914998"/>
            <a:ext cx="3810000" cy="381000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3716918" y="5816130"/>
            <a:ext cx="40543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2008-2017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Более 700 проектов</a:t>
            </a:r>
          </a:p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внедрения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964835" y="5816131"/>
            <a:ext cx="4937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№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1 BPMS 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в России 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&amp; CIS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4928064" y="5816130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Глобальная</a:t>
            </a:r>
          </a:p>
          <a:p>
            <a:pPr algn="ctr"/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разработка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6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240" y="2555208"/>
            <a:ext cx="2556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17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61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3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1752" name="TextBox 2"/>
          <p:cNvSpPr txBox="1">
            <a:spLocks noChangeArrowheads="1"/>
          </p:cNvSpPr>
          <p:nvPr/>
        </p:nvSpPr>
        <p:spPr bwMode="auto">
          <a:xfrm>
            <a:off x="6812195" y="4269285"/>
            <a:ext cx="6463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 altLang="ru-RU" sz="4000"/>
          </a:p>
          <a:p>
            <a:r>
              <a:rPr lang="ru-RU" altLang="ru-RU" sz="4000"/>
              <a:t>	</a:t>
            </a:r>
          </a:p>
        </p:txBody>
      </p:sp>
      <p:pic>
        <p:nvPicPr>
          <p:cNvPr id="31753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671" y="3426322"/>
            <a:ext cx="15922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 bwMode="auto">
          <a:xfrm>
            <a:off x="4257906" y="7098208"/>
            <a:ext cx="14544676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31755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7771" y="5956796"/>
            <a:ext cx="2000250" cy="1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 flipV="1">
            <a:off x="19235970" y="3137397"/>
            <a:ext cx="0" cy="864235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bg1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Прямоугольник 15"/>
          <p:cNvSpPr/>
          <p:nvPr/>
        </p:nvSpPr>
        <p:spPr bwMode="auto">
          <a:xfrm>
            <a:off x="8721956" y="2921496"/>
            <a:ext cx="5832476" cy="35290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 altLang="ru-RU" sz="3600"/>
          </a:p>
        </p:txBody>
      </p:sp>
      <p:sp>
        <p:nvSpPr>
          <p:cNvPr id="17" name="Равнобедренный треугольник 11"/>
          <p:cNvSpPr/>
          <p:nvPr/>
        </p:nvSpPr>
        <p:spPr bwMode="auto">
          <a:xfrm rot="16200000">
            <a:off x="8109977" y="4038302"/>
            <a:ext cx="576262" cy="1079500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 altLang="ru-RU" sz="3600"/>
          </a:p>
        </p:txBody>
      </p:sp>
      <p:pic>
        <p:nvPicPr>
          <p:cNvPr id="31759" name="Рисунок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807" y="9242923"/>
            <a:ext cx="1281114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 bwMode="auto">
          <a:xfrm>
            <a:off x="6634395" y="7530008"/>
            <a:ext cx="4695826" cy="43211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 altLang="ru-RU" sz="3600"/>
          </a:p>
        </p:txBody>
      </p:sp>
      <p:sp>
        <p:nvSpPr>
          <p:cNvPr id="20" name="Равнобедренный треугольник 25"/>
          <p:cNvSpPr/>
          <p:nvPr/>
        </p:nvSpPr>
        <p:spPr bwMode="auto">
          <a:xfrm rot="14617673">
            <a:off x="6102583" y="8720635"/>
            <a:ext cx="463550" cy="869950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 altLang="ru-RU" sz="3600"/>
          </a:p>
        </p:txBody>
      </p:sp>
      <p:pic>
        <p:nvPicPr>
          <p:cNvPr id="31762" name="Рисунок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5070" y="9242923"/>
            <a:ext cx="1281112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 bwMode="auto">
          <a:xfrm>
            <a:off x="14194071" y="7530008"/>
            <a:ext cx="4695826" cy="43211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 altLang="ru-RU" sz="3600"/>
          </a:p>
        </p:txBody>
      </p:sp>
      <p:sp>
        <p:nvSpPr>
          <p:cNvPr id="23" name="Равнобедренный треугольник 28"/>
          <p:cNvSpPr/>
          <p:nvPr/>
        </p:nvSpPr>
        <p:spPr bwMode="auto">
          <a:xfrm rot="14617673">
            <a:off x="13663845" y="8865097"/>
            <a:ext cx="463550" cy="869950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 altLang="ru-RU" sz="3600"/>
          </a:p>
        </p:txBody>
      </p:sp>
      <p:cxnSp>
        <p:nvCxnSpPr>
          <p:cNvPr id="31765" name="Прямая со стрелкой 16"/>
          <p:cNvCxnSpPr>
            <a:cxnSpLocks noChangeShapeType="1"/>
          </p:cNvCxnSpPr>
          <p:nvPr/>
        </p:nvCxnSpPr>
        <p:spPr bwMode="auto">
          <a:xfrm flipV="1">
            <a:off x="12035070" y="5442447"/>
            <a:ext cx="0" cy="1439862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6" name="Прямая со стрелкой 34"/>
          <p:cNvCxnSpPr>
            <a:cxnSpLocks noChangeShapeType="1"/>
          </p:cNvCxnSpPr>
          <p:nvPr/>
        </p:nvCxnSpPr>
        <p:spPr bwMode="auto">
          <a:xfrm>
            <a:off x="8794982" y="6882308"/>
            <a:ext cx="0" cy="647700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7" name="Прямая со стрелкой 35"/>
          <p:cNvCxnSpPr>
            <a:cxnSpLocks noChangeShapeType="1"/>
          </p:cNvCxnSpPr>
          <p:nvPr/>
        </p:nvCxnSpPr>
        <p:spPr bwMode="auto">
          <a:xfrm>
            <a:off x="16570556" y="6882308"/>
            <a:ext cx="0" cy="647700"/>
          </a:xfrm>
          <a:prstGeom prst="straightConnector1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8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8794982" y="6882308"/>
            <a:ext cx="10799764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69" name="Изображение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2557" y="7722097"/>
            <a:ext cx="3703638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2494" y="7722097"/>
            <a:ext cx="4460876" cy="39338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1771" name="Рисунок 14" descr="30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320" y="3018335"/>
            <a:ext cx="5219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25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5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1398" y="2911149"/>
            <a:ext cx="10801200" cy="1581034"/>
          </a:xfrm>
          <a:prstGeom prst="rect">
            <a:avLst/>
          </a:prstGeom>
          <a:solidFill>
            <a:srgbClr val="55B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8447584" y="5446994"/>
            <a:ext cx="754047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901700" algn="l"/>
              </a:tabLst>
            </a:pPr>
            <a:r>
              <a:rPr lang="ru-RU" sz="2800" dirty="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Ижевск:</a:t>
            </a:r>
            <a:r>
              <a:rPr lang="en-US" sz="2800" dirty="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+7 (3412) 93-66-93</a:t>
            </a:r>
          </a:p>
          <a:p>
            <a:pPr algn="ctr">
              <a:lnSpc>
                <a:spcPct val="150000"/>
              </a:lnSpc>
              <a:tabLst>
                <a:tab pos="901700" algn="l"/>
              </a:tabLst>
            </a:pPr>
            <a:r>
              <a:rPr lang="ru-RU" sz="2800" dirty="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Москва: +7 (499) 921-02-87</a:t>
            </a:r>
          </a:p>
          <a:p>
            <a:pPr algn="ctr">
              <a:lnSpc>
                <a:spcPct val="150000"/>
              </a:lnSpc>
              <a:tabLst>
                <a:tab pos="901700" algn="l"/>
              </a:tabLst>
            </a:pPr>
            <a:r>
              <a:rPr lang="ru-RU" sz="2800" dirty="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Казань: +7 (843) 567-17-69</a:t>
            </a:r>
          </a:p>
          <a:p>
            <a:pPr algn="ctr">
              <a:lnSpc>
                <a:spcPct val="150000"/>
              </a:lnSpc>
              <a:tabLst>
                <a:tab pos="901700" algn="l"/>
              </a:tabLst>
            </a:pPr>
            <a:r>
              <a:rPr lang="ru-RU" sz="2800" dirty="0"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Алматы: +7 (727) 313-15-04</a:t>
            </a:r>
          </a:p>
          <a:p>
            <a:pPr algn="ctr">
              <a:lnSpc>
                <a:spcPct val="150000"/>
              </a:lnSpc>
              <a:tabLst>
                <a:tab pos="901700" algn="l"/>
              </a:tabLst>
            </a:pPr>
            <a:r>
              <a:rPr lang="en-US" sz="4000" b="1" dirty="0" err="1" smtClean="0">
                <a:solidFill>
                  <a:srgbClr val="55B5FD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www.elma-bpm.ru</a:t>
            </a:r>
            <a:endParaRPr lang="ru-RU" sz="3600" b="1" dirty="0">
              <a:solidFill>
                <a:srgbClr val="55B5FD"/>
              </a:solidFill>
            </a:endParaRPr>
          </a:p>
        </p:txBody>
      </p:sp>
      <p:pic>
        <p:nvPicPr>
          <p:cNvPr id="4" name="Picture 7" descr="C:\Users\design\Desktop\qr-cod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4698" y="10170368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49650" y="3113584"/>
            <a:ext cx="1728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01700" algn="l"/>
              </a:tabLst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получения дополнительной информации</a:t>
            </a:r>
          </a:p>
          <a:p>
            <a:pPr algn="ctr">
              <a:tabLst>
                <a:tab pos="901700" algn="l"/>
              </a:tabLst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Вы можете обратиться в наши офисы: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47999" y="1097361"/>
            <a:ext cx="18288002" cy="230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0" kern="0" dirty="0">
                <a:solidFill>
                  <a:srgbClr val="55B5FD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Спасибо за внимание!</a:t>
            </a: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407024" y="12856811"/>
            <a:ext cx="6624736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u="sng" dirty="0">
                <a:solidFill>
                  <a:srgbClr val="55B5FD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www.elma-bpm.ru</a:t>
            </a:r>
            <a:r>
              <a:rPr lang="ru-RU" sz="2800" dirty="0">
                <a:solidFill>
                  <a:srgbClr val="55B5FD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ELMA 2006-20</a:t>
            </a:r>
            <a:r>
              <a:rPr lang="ru-RU" dirty="0">
                <a:solidFill>
                  <a:schemeClr val="bg2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</a:t>
            </a:r>
            <a:endParaRPr lang="ru-RU" sz="2800" u="sng" dirty="0">
              <a:solidFill>
                <a:srgbClr val="55B5FD"/>
              </a:solidFill>
              <a:latin typeface="Calibri" panose="020F050202020403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568" y="2207072"/>
            <a:ext cx="12097344" cy="8870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81" y="1463041"/>
            <a:ext cx="13197838" cy="112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abi pro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997" y="9727311"/>
            <a:ext cx="3859426" cy="38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719" y="457303"/>
            <a:ext cx="4122746" cy="109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113780" y="684544"/>
            <a:ext cx="50400" cy="8636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203" y="7894930"/>
            <a:ext cx="2365010" cy="2025040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30" y="9488006"/>
            <a:ext cx="3920828" cy="1094564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0221" y="10813590"/>
            <a:ext cx="4094798" cy="1393252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738" y="5322320"/>
            <a:ext cx="6001328" cy="1484352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486496" y="746202"/>
            <a:ext cx="102251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Клиенты </a:t>
            </a:r>
            <a:r>
              <a:rPr lang="en-GB" sz="4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ELMA</a:t>
            </a:r>
            <a:endParaRPr lang="ru-RU" sz="40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Прямоугольник 9"/>
          <p:cNvSpPr>
            <a:spLocks noChangeArrowheads="1"/>
          </p:cNvSpPr>
          <p:nvPr/>
        </p:nvSpPr>
        <p:spPr bwMode="auto">
          <a:xfrm>
            <a:off x="486310" y="12678195"/>
            <a:ext cx="6624736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u="sng" dirty="0">
                <a:solidFill>
                  <a:srgbClr val="55B5FD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www.elma-bpm.com</a:t>
            </a:r>
            <a:r>
              <a:rPr lang="ru-RU" sz="2800" dirty="0">
                <a:solidFill>
                  <a:srgbClr val="55B5FD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ELMA 2006-2016</a:t>
            </a:r>
            <a:endParaRPr lang="ru-RU" sz="2800" u="sng" dirty="0">
              <a:solidFill>
                <a:srgbClr val="55B5FD"/>
              </a:solidFill>
              <a:latin typeface="Calibri" panose="020F050202020403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 descr="Картинки по запросу sibur tomskneftekhi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58" y="6489820"/>
            <a:ext cx="5219700" cy="27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росгосстрах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15" y="2626759"/>
            <a:ext cx="4583650" cy="34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Kapital Ba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52" y="10291482"/>
            <a:ext cx="4723752" cy="16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ky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123" y="3869663"/>
            <a:ext cx="4286518" cy="95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ржд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25" y="7826866"/>
            <a:ext cx="6830354" cy="10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99" y="863715"/>
            <a:ext cx="3811494" cy="1596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66" y="2862966"/>
            <a:ext cx="4355352" cy="2878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123" y="5340746"/>
            <a:ext cx="5965618" cy="1756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821" y="903869"/>
            <a:ext cx="7859274" cy="23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48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127" y="337035"/>
            <a:ext cx="4122746" cy="109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794816" y="535626"/>
            <a:ext cx="50400" cy="8636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989232" y="548865"/>
            <a:ext cx="16707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Бизнес-процессы. Возможности </a:t>
            </a:r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BPM</a:t>
            </a:r>
            <a:r>
              <a:rPr lang="ru-RU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-системы. Моделирование</a:t>
            </a:r>
          </a:p>
        </p:txBody>
      </p:sp>
      <p:pic>
        <p:nvPicPr>
          <p:cNvPr id="3" name="Моделирование ELMA - 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" y="1587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2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124</Words>
  <Application>Microsoft Macintosh PowerPoint</Application>
  <PresentationFormat>Другой</PresentationFormat>
  <Paragraphs>54</Paragraphs>
  <Slides>26</Slides>
  <Notes>22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Calibri</vt:lpstr>
      <vt:lpstr>Calibri Light</vt:lpstr>
      <vt:lpstr>DejaVu Sans</vt:lpstr>
      <vt:lpstr>Helvetica Light</vt:lpstr>
      <vt:lpstr>Open Sans</vt:lpstr>
      <vt:lpstr>Open Sans Light</vt:lpstr>
      <vt:lpstr>StarSymbol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Виталий Пономарёв</cp:lastModifiedBy>
  <cp:revision>78</cp:revision>
  <dcterms:modified xsi:type="dcterms:W3CDTF">2017-12-06T10:47:51Z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</vt:i4>
  </property>
</Properties>
</file>